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6" r:id="rId1"/>
  </p:sldMasterIdLst>
  <p:sldIdLst>
    <p:sldId id="257" r:id="rId2"/>
    <p:sldId id="258" r:id="rId3"/>
    <p:sldId id="259" r:id="rId4"/>
    <p:sldId id="261" r:id="rId5"/>
    <p:sldId id="263" r:id="rId6"/>
    <p:sldId id="267" r:id="rId7"/>
    <p:sldId id="276" r:id="rId8"/>
    <p:sldId id="279" r:id="rId9"/>
    <p:sldId id="280" r:id="rId10"/>
    <p:sldId id="282" r:id="rId11"/>
    <p:sldId id="283" r:id="rId12"/>
    <p:sldId id="277" r:id="rId13"/>
    <p:sldId id="285" r:id="rId14"/>
    <p:sldId id="284" r:id="rId15"/>
    <p:sldId id="278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9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ennyG:Desktop:kenny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ennyG:Documents:DesertTech_Jan201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ennyG:Desktop:kenny1_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9629629629629625E-2"/>
          <c:y val="4.1358139056147422E-2"/>
          <c:w val="0.86074074074074103"/>
          <c:h val="0.89978213507625293"/>
        </c:manualLayout>
      </c:layout>
      <c:scatterChart>
        <c:scatterStyle val="lineMarker"/>
        <c:ser>
          <c:idx val="0"/>
          <c:order val="0"/>
          <c:tx>
            <c:strRef>
              <c:f>Sheet1!$M$96</c:f>
              <c:strCache>
                <c:ptCount val="1"/>
                <c:pt idx="0">
                  <c:v>0sec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Sheet1!$N$105:$V$105</c:f>
              <c:numCache>
                <c:formatCode>General</c:formatCode>
                <c:ptCount val="9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</c:numCache>
            </c:numRef>
          </c:xVal>
          <c:yVal>
            <c:numRef>
              <c:f>Sheet1!$N$96:$V$96</c:f>
              <c:numCache>
                <c:formatCode>General</c:formatCode>
                <c:ptCount val="9"/>
                <c:pt idx="0">
                  <c:v>1.506356883165417</c:v>
                </c:pt>
                <c:pt idx="1">
                  <c:v>1.1434090826170848</c:v>
                </c:pt>
                <c:pt idx="2">
                  <c:v>1.0464070105418861</c:v>
                </c:pt>
                <c:pt idx="3">
                  <c:v>1.0086252666745719</c:v>
                </c:pt>
                <c:pt idx="4">
                  <c:v>1.0486951101471518</c:v>
                </c:pt>
                <c:pt idx="5">
                  <c:v>1.0294856100077858</c:v>
                </c:pt>
                <c:pt idx="6">
                  <c:v>1.096078019210162</c:v>
                </c:pt>
                <c:pt idx="7">
                  <c:v>1.0247266892761218</c:v>
                </c:pt>
                <c:pt idx="8">
                  <c:v>1</c:v>
                </c:pt>
              </c:numCache>
            </c:numRef>
          </c:yVal>
        </c:ser>
        <c:ser>
          <c:idx val="1"/>
          <c:order val="1"/>
          <c:tx>
            <c:v>30sec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Sheet1!$N$105:$V$105</c:f>
              <c:numCache>
                <c:formatCode>General</c:formatCode>
                <c:ptCount val="9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</c:numCache>
            </c:numRef>
          </c:xVal>
          <c:yVal>
            <c:numRef>
              <c:f>Sheet1!$N$97:$V$97</c:f>
              <c:numCache>
                <c:formatCode>General</c:formatCode>
                <c:ptCount val="9"/>
                <c:pt idx="0">
                  <c:v>1.5012838248711862</c:v>
                </c:pt>
                <c:pt idx="1">
                  <c:v>1.15646654346931</c:v>
                </c:pt>
                <c:pt idx="2">
                  <c:v>1.053941333973659</c:v>
                </c:pt>
                <c:pt idx="3">
                  <c:v>0.99562500220644812</c:v>
                </c:pt>
                <c:pt idx="4">
                  <c:v>1.0417334235997699</c:v>
                </c:pt>
                <c:pt idx="5">
                  <c:v>1.0249881290000622</c:v>
                </c:pt>
                <c:pt idx="6">
                  <c:v>1.1014669107904909</c:v>
                </c:pt>
                <c:pt idx="7">
                  <c:v>1.0220939296276672</c:v>
                </c:pt>
                <c:pt idx="8">
                  <c:v>1</c:v>
                </c:pt>
              </c:numCache>
            </c:numRef>
          </c:yVal>
        </c:ser>
        <c:ser>
          <c:idx val="2"/>
          <c:order val="2"/>
          <c:tx>
            <c:v>60sec</c:v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xVal>
            <c:numRef>
              <c:f>Sheet1!$N$105:$V$105</c:f>
              <c:numCache>
                <c:formatCode>General</c:formatCode>
                <c:ptCount val="9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</c:numCache>
            </c:numRef>
          </c:xVal>
          <c:yVal>
            <c:numRef>
              <c:f>Sheet1!$N$98:$V$98</c:f>
              <c:numCache>
                <c:formatCode>General</c:formatCode>
                <c:ptCount val="9"/>
                <c:pt idx="0">
                  <c:v>1.502358397618258</c:v>
                </c:pt>
                <c:pt idx="1">
                  <c:v>1.1667659563446</c:v>
                </c:pt>
                <c:pt idx="2">
                  <c:v>1.0749866025858099</c:v>
                </c:pt>
                <c:pt idx="3">
                  <c:v>1.0284878541945961</c:v>
                </c:pt>
                <c:pt idx="4">
                  <c:v>1.0458111651641377</c:v>
                </c:pt>
                <c:pt idx="5">
                  <c:v>1.0295296089864827</c:v>
                </c:pt>
                <c:pt idx="6">
                  <c:v>1.1050004311081201</c:v>
                </c:pt>
                <c:pt idx="7">
                  <c:v>1.0328740434354577</c:v>
                </c:pt>
                <c:pt idx="8">
                  <c:v>1</c:v>
                </c:pt>
              </c:numCache>
            </c:numRef>
          </c:yVal>
        </c:ser>
        <c:axId val="51126272"/>
        <c:axId val="51128192"/>
      </c:scatterChart>
      <c:valAx>
        <c:axId val="511262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128192"/>
        <c:crosses val="autoZero"/>
        <c:crossBetween val="midCat"/>
      </c:valAx>
      <c:valAx>
        <c:axId val="51128192"/>
        <c:scaling>
          <c:orientation val="minMax"/>
          <c:max val="1.5"/>
          <c:min val="0.9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126272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93185185185185204"/>
          <c:y val="0.44226579520697207"/>
          <c:w val="6.2222222222222213E-2"/>
          <c:h val="8.7145969498910722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chemeClr val="tx1">
        <a:alpha val="30000"/>
      </a:schemeClr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>
        <c:manualLayout>
          <c:xMode val="edge"/>
          <c:yMode val="edge"/>
          <c:x val="0.4143166170423101"/>
          <c:y val="0"/>
        </c:manualLayout>
      </c:layout>
      <c:spPr>
        <a:noFill/>
      </c:spPr>
    </c:title>
    <c:plotArea>
      <c:layout/>
      <c:scatterChart>
        <c:scatterStyle val="smoothMarker"/>
        <c:ser>
          <c:idx val="0"/>
          <c:order val="0"/>
          <c:tx>
            <c:v>Chip-On-A-Lab</c:v>
          </c:tx>
          <c:xVal>
            <c:numRef>
              <c:f>'Chip-On-A-Lab'!$C$94:$K$94</c:f>
              <c:numCache>
                <c:formatCode>General</c:formatCode>
                <c:ptCount val="9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</c:numCache>
            </c:numRef>
          </c:xVal>
          <c:yVal>
            <c:numRef>
              <c:f>'Chip-On-A-Lab'!$C$93:$K$93</c:f>
              <c:numCache>
                <c:formatCode>General</c:formatCode>
                <c:ptCount val="9"/>
                <c:pt idx="0">
                  <c:v>1.456463076515041</c:v>
                </c:pt>
                <c:pt idx="1">
                  <c:v>1.1485824524194099</c:v>
                </c:pt>
                <c:pt idx="2">
                  <c:v>1.0744083505352899</c:v>
                </c:pt>
                <c:pt idx="3">
                  <c:v>1.0458182355548038</c:v>
                </c:pt>
                <c:pt idx="4">
                  <c:v>1.0567946455723216</c:v>
                </c:pt>
                <c:pt idx="5">
                  <c:v>1.032897035055041</c:v>
                </c:pt>
                <c:pt idx="6">
                  <c:v>1.0952673885947959</c:v>
                </c:pt>
                <c:pt idx="7">
                  <c:v>1.0535922651575189</c:v>
                </c:pt>
                <c:pt idx="8">
                  <c:v>1</c:v>
                </c:pt>
              </c:numCache>
            </c:numRef>
          </c:yVal>
          <c:smooth val="1"/>
        </c:ser>
        <c:axId val="51752320"/>
        <c:axId val="51784320"/>
      </c:scatterChart>
      <c:valAx>
        <c:axId val="51752320"/>
        <c:scaling>
          <c:orientation val="minMax"/>
        </c:scaling>
        <c:axPos val="b"/>
        <c:numFmt formatCode="General" sourceLinked="1"/>
        <c:tickLblPos val="nextTo"/>
        <c:crossAx val="51784320"/>
        <c:crosses val="autoZero"/>
        <c:crossBetween val="midCat"/>
      </c:valAx>
      <c:valAx>
        <c:axId val="51784320"/>
        <c:scaling>
          <c:orientation val="minMax"/>
          <c:max val="1.48"/>
          <c:min val="0.98"/>
        </c:scaling>
        <c:axPos val="l"/>
        <c:majorGridlines/>
        <c:numFmt formatCode="General" sourceLinked="1"/>
        <c:tickLblPos val="nextTo"/>
        <c:crossAx val="51752320"/>
        <c:crosses val="autoZero"/>
        <c:crossBetween val="midCat"/>
      </c:valAx>
    </c:plotArea>
    <c:plotVisOnly val="1"/>
  </c:chart>
  <c:spPr>
    <a:solidFill>
      <a:schemeClr val="tx1">
        <a:alpha val="40000"/>
      </a:schemeClr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8.0234795325688724E-2"/>
          <c:y val="6.9204269173519226E-2"/>
          <c:w val="0.78277849098232899"/>
          <c:h val="0.81661037624752708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Sheet3!$AM$27:$AW$27</c:f>
              <c:numCache>
                <c:formatCode>General</c:formatCode>
                <c:ptCount val="11"/>
                <c:pt idx="0">
                  <c:v>11</c:v>
                </c:pt>
                <c:pt idx="1">
                  <c:v>10</c:v>
                </c:pt>
                <c:pt idx="2">
                  <c:v>9</c:v>
                </c:pt>
                <c:pt idx="3">
                  <c:v>8</c:v>
                </c:pt>
                <c:pt idx="4">
                  <c:v>7</c:v>
                </c:pt>
                <c:pt idx="5">
                  <c:v>6</c:v>
                </c:pt>
                <c:pt idx="6">
                  <c:v>5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1</c:v>
                </c:pt>
              </c:numCache>
            </c:numRef>
          </c:xVal>
          <c:yVal>
            <c:numRef>
              <c:f>Sheet3!$AM$26:$AW$26</c:f>
              <c:numCache>
                <c:formatCode>General</c:formatCode>
                <c:ptCount val="11"/>
                <c:pt idx="0">
                  <c:v>1.5497234881667099</c:v>
                </c:pt>
                <c:pt idx="1">
                  <c:v>1.1481755680098962</c:v>
                </c:pt>
                <c:pt idx="2">
                  <c:v>1.160323239939848</c:v>
                </c:pt>
                <c:pt idx="3">
                  <c:v>1.1345682706676159</c:v>
                </c:pt>
                <c:pt idx="4">
                  <c:v>1.1528213172269888</c:v>
                </c:pt>
                <c:pt idx="5">
                  <c:v>1.1507488979102352</c:v>
                </c:pt>
                <c:pt idx="6">
                  <c:v>1.1297959029889131</c:v>
                </c:pt>
                <c:pt idx="7">
                  <c:v>1.0935236557890295</c:v>
                </c:pt>
                <c:pt idx="8">
                  <c:v>1.0804464685449151</c:v>
                </c:pt>
                <c:pt idx="9">
                  <c:v>1.0078437309394757</c:v>
                </c:pt>
                <c:pt idx="10">
                  <c:v>1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marker>
            <c:spPr>
              <a:noFill/>
            </c:spPr>
          </c:marker>
          <c:trendline>
            <c:spPr>
              <a:ln w="31750"/>
            </c:spPr>
            <c:trendlineType val="linear"/>
            <c:dispRSqr val="1"/>
            <c:trendlineLbl>
              <c:layout>
                <c:manualLayout>
                  <c:x val="0.13245610106220204"/>
                  <c:y val="-0.1213831150684150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100" b="1" dirty="0"/>
                      <a:t>R² = 0.95345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Sheet3!$AR$27:$AW$27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xVal>
          <c:yVal>
            <c:numRef>
              <c:f>Sheet3!$AR$28:$AW$28</c:f>
              <c:numCache>
                <c:formatCode>General</c:formatCode>
                <c:ptCount val="6"/>
                <c:pt idx="0">
                  <c:v>1.1507488979102352</c:v>
                </c:pt>
                <c:pt idx="1">
                  <c:v>1.1297959029889131</c:v>
                </c:pt>
                <c:pt idx="2">
                  <c:v>1.0935236557890295</c:v>
                </c:pt>
                <c:pt idx="3">
                  <c:v>1.0804464685449151</c:v>
                </c:pt>
                <c:pt idx="4">
                  <c:v>1.0078437309394757</c:v>
                </c:pt>
                <c:pt idx="5">
                  <c:v>1</c:v>
                </c:pt>
              </c:numCache>
            </c:numRef>
          </c:yVal>
        </c:ser>
        <c:axId val="52157824"/>
        <c:axId val="55670272"/>
      </c:scatterChart>
      <c:valAx>
        <c:axId val="521578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5670272"/>
        <c:crosses val="autoZero"/>
        <c:crossBetween val="midCat"/>
      </c:valAx>
      <c:valAx>
        <c:axId val="55670272"/>
        <c:scaling>
          <c:orientation val="minMax"/>
          <c:max val="1.2"/>
          <c:min val="1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215782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chemeClr val="tx1">
        <a:alpha val="25000"/>
      </a:schemeClr>
    </a:solidFill>
    <a:ln w="3175">
      <a:noFill/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72ED-A79F-4543-8724-73C64BA80C95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E1FF-7BAC-4F4D-98FF-F57883A1C9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72ED-A79F-4543-8724-73C64BA80C95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E1FF-7BAC-4F4D-98FF-F57883A1C9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72ED-A79F-4543-8724-73C64BA80C95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E1FF-7BAC-4F4D-98FF-F57883A1C9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72ED-A79F-4543-8724-73C64BA80C95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E1FF-7BAC-4F4D-98FF-F57883A1C9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72ED-A79F-4543-8724-73C64BA80C95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E1FF-7BAC-4F4D-98FF-F57883A1C9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72ED-A79F-4543-8724-73C64BA80C95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E1FF-7BAC-4F4D-98FF-F57883A1C9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72ED-A79F-4543-8724-73C64BA80C95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E1FF-7BAC-4F4D-98FF-F57883A1C9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72ED-A79F-4543-8724-73C64BA80C95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E1FF-7BAC-4F4D-98FF-F57883A1C9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72ED-A79F-4543-8724-73C64BA80C95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E1FF-7BAC-4F4D-98FF-F57883A1C9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72ED-A79F-4543-8724-73C64BA80C95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E1FF-7BAC-4F4D-98FF-F57883A1C9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72ED-A79F-4543-8724-73C64BA80C95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E1FF-7BAC-4F4D-98FF-F57883A1C9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72ED-A79F-4543-8724-73C64BA80C95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E1FF-7BAC-4F4D-98FF-F57883A1C9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A2A72ED-A79F-4543-8724-73C64BA80C95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B1EBE1FF-7BAC-4F4D-98FF-F57883A1C9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7895" y="5080001"/>
            <a:ext cx="6109369" cy="1295400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  <a:cs typeface="Aharoni" pitchFamily="2" charset="-79"/>
              </a:rPr>
              <a:t>Kenneth Geshell, David J. You, </a:t>
            </a:r>
            <a:r>
              <a:rPr lang="en-US" sz="20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  <a:cs typeface="Aharoni" pitchFamily="2" charset="-79"/>
              </a:rPr>
              <a:t>Jeong-Yeol</a:t>
            </a:r>
            <a:r>
              <a:rPr lang="en-US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  <a:cs typeface="Aharoni" pitchFamily="2" charset="-79"/>
              </a:rPr>
              <a:t> Yoon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itchFamily="34" charset="0"/>
                <a:cs typeface="Aharoni" pitchFamily="2" charset="-79"/>
              </a:rPr>
              <a:t>Biosensors Laboratory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itchFamily="34" charset="0"/>
                <a:cs typeface="Aharoni" pitchFamily="2" charset="-79"/>
              </a:rPr>
              <a:t>Agricultural &amp; Biosystems Engineering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itchFamily="34" charset="0"/>
                <a:cs typeface="Aharoni" pitchFamily="2" charset="-79"/>
              </a:rPr>
              <a:t>University of Arizona</a:t>
            </a:r>
            <a:endParaRPr lang="en-US" sz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" pitchFamily="34" charset="0"/>
              <a:cs typeface="Aharoni" pitchFamily="2" charset="-79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88762" y="3632201"/>
            <a:ext cx="8352849" cy="1447800"/>
          </a:xfrm>
          <a:prstGeom prst="rect">
            <a:avLst/>
          </a:prstGeom>
        </p:spPr>
        <p:txBody>
          <a:bodyPr anchor="b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4800" b="1" dirty="0" smtClean="0">
                <a:ln w="158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FBFBF"/>
                </a:solidFill>
              </a:rPr>
              <a:t>Detection of </a:t>
            </a:r>
            <a:r>
              <a:rPr lang="en-US" sz="4800" b="1" i="1" dirty="0" smtClean="0">
                <a:ln>
                  <a:solidFill>
                    <a:srgbClr val="000000"/>
                  </a:solidFill>
                </a:ln>
                <a:solidFill>
                  <a:srgbClr val="800000"/>
                </a:solidFill>
              </a:rPr>
              <a:t>Escherichia coli</a:t>
            </a:r>
            <a:r>
              <a:rPr lang="en-US" sz="4800" b="1" dirty="0" smtClean="0">
                <a:ln>
                  <a:solidFill>
                    <a:srgbClr val="000000"/>
                  </a:solidFill>
                </a:ln>
                <a:solidFill>
                  <a:srgbClr val="800000"/>
                </a:solidFill>
              </a:rPr>
              <a:t> </a:t>
            </a:r>
            <a:r>
              <a:rPr lang="en-US" sz="4800" b="1" dirty="0" smtClean="0"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>
                    <a:lumMod val="75000"/>
                  </a:schemeClr>
                </a:solidFill>
              </a:rPr>
              <a:t>in lettuce samples</a:t>
            </a:r>
            <a:r>
              <a:rPr lang="en-US" sz="4800" dirty="0" smtClean="0"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noFill/>
              </a:rPr>
              <a:t> </a:t>
            </a:r>
            <a:endParaRPr lang="en-US" sz="4800" dirty="0"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noFill/>
              <a:effectLst>
                <a:outerShdw blurRad="38100" dist="38100" dir="2700000" algn="tl">
                  <a:srgbClr val="000000"/>
                </a:outerShdw>
              </a:effectLst>
              <a:latin typeface="Haettenschweiler" charset="0"/>
              <a:ea typeface="Aharoni" charset="0"/>
              <a:cs typeface="Aharon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211" y="481263"/>
            <a:ext cx="77002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Food and Water Quality Monitoring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85750" y="369332"/>
          <a:ext cx="8572500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51" y="5939748"/>
            <a:ext cx="85725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Blank         10</a:t>
            </a:r>
            <a:r>
              <a:rPr lang="en-US" baseline="30000" dirty="0" smtClean="0"/>
              <a:t>-7</a:t>
            </a:r>
            <a:r>
              <a:rPr lang="en-US" dirty="0" smtClean="0"/>
              <a:t>	       10</a:t>
            </a:r>
            <a:r>
              <a:rPr lang="en-US" baseline="30000" dirty="0" smtClean="0"/>
              <a:t>-6	</a:t>
            </a:r>
            <a:r>
              <a:rPr lang="en-US" dirty="0" smtClean="0"/>
              <a:t>    10</a:t>
            </a:r>
            <a:r>
              <a:rPr lang="en-US" baseline="30000" dirty="0" smtClean="0"/>
              <a:t>-5</a:t>
            </a:r>
            <a:r>
              <a:rPr lang="en-US" dirty="0" smtClean="0"/>
              <a:t>	10</a:t>
            </a:r>
            <a:r>
              <a:rPr lang="en-US" baseline="30000" dirty="0" smtClean="0"/>
              <a:t>-4</a:t>
            </a:r>
            <a:r>
              <a:rPr lang="en-US" dirty="0" smtClean="0"/>
              <a:t>	      10</a:t>
            </a:r>
            <a:r>
              <a:rPr lang="en-US" baseline="30000" dirty="0" smtClean="0"/>
              <a:t>-3</a:t>
            </a:r>
            <a:r>
              <a:rPr lang="en-US" dirty="0" smtClean="0"/>
              <a:t>	  10</a:t>
            </a:r>
            <a:r>
              <a:rPr lang="en-US" baseline="30000" dirty="0" smtClean="0"/>
              <a:t>-7</a:t>
            </a:r>
            <a:r>
              <a:rPr lang="en-US" dirty="0" smtClean="0"/>
              <a:t>       10</a:t>
            </a:r>
            <a:r>
              <a:rPr lang="en-US" baseline="30000" dirty="0" smtClean="0"/>
              <a:t>-1</a:t>
            </a:r>
            <a:r>
              <a:rPr lang="en-US" dirty="0" smtClean="0"/>
              <a:t>          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75112" y="6295411"/>
            <a:ext cx="2368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Concentration of </a:t>
            </a:r>
            <a:r>
              <a:rPr lang="en-US" i="1" dirty="0" err="1" smtClean="0"/>
              <a:t>E.Coli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355734" y="2859570"/>
            <a:ext cx="3018775" cy="36933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Normalized Intensity Readings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96490" y="62774"/>
            <a:ext cx="5845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Effect of Time on the Agglutination of the Particles/ Reading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5088" y="649288"/>
            <a:ext cx="8942387" cy="5661025"/>
            <a:chOff x="64790" y="649998"/>
            <a:chExt cx="9079210" cy="5660586"/>
          </a:xfrm>
        </p:grpSpPr>
        <p:graphicFrame>
          <p:nvGraphicFramePr>
            <p:cNvPr id="4" name="Chart 3"/>
            <p:cNvGraphicFramePr/>
            <p:nvPr/>
          </p:nvGraphicFramePr>
          <p:xfrm>
            <a:off x="465668" y="649998"/>
            <a:ext cx="8678332" cy="5207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480288" y="5572453"/>
              <a:ext cx="8663712" cy="7381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         Blank       100	     1000</a:t>
              </a:r>
              <a:r>
                <a:rPr lang="en-US" baseline="30000" dirty="0">
                  <a:latin typeface="+mn-lt"/>
                  <a:ea typeface="+mn-ea"/>
                  <a:cs typeface="+mn-cs"/>
                </a:rPr>
                <a:t> </a:t>
              </a:r>
              <a:r>
                <a:rPr lang="en-US" dirty="0">
                  <a:latin typeface="+mn-lt"/>
                  <a:ea typeface="+mn-ea"/>
                  <a:cs typeface="+mn-cs"/>
                </a:rPr>
                <a:t>        10</a:t>
              </a:r>
              <a:r>
                <a:rPr lang="en-US" baseline="30000" dirty="0">
                  <a:latin typeface="+mn-lt"/>
                  <a:ea typeface="+mn-ea"/>
                  <a:cs typeface="+mn-cs"/>
                </a:rPr>
                <a:t>4</a:t>
              </a:r>
              <a:r>
                <a:rPr lang="en-US" dirty="0">
                  <a:latin typeface="+mn-lt"/>
                  <a:ea typeface="+mn-ea"/>
                  <a:cs typeface="+mn-cs"/>
                </a:rPr>
                <a:t>	  10</a:t>
              </a:r>
              <a:r>
                <a:rPr lang="en-US" baseline="30000" dirty="0">
                  <a:latin typeface="+mn-lt"/>
                  <a:ea typeface="+mn-ea"/>
                  <a:cs typeface="+mn-cs"/>
                </a:rPr>
                <a:t>5</a:t>
              </a:r>
              <a:r>
                <a:rPr lang="en-US" dirty="0">
                  <a:latin typeface="+mn-lt"/>
                  <a:ea typeface="+mn-ea"/>
                  <a:cs typeface="+mn-cs"/>
                </a:rPr>
                <a:t>	         10</a:t>
              </a:r>
              <a:r>
                <a:rPr lang="en-US" baseline="30000" dirty="0">
                  <a:latin typeface="+mn-lt"/>
                  <a:ea typeface="+mn-ea"/>
                  <a:cs typeface="+mn-cs"/>
                </a:rPr>
                <a:t>6</a:t>
              </a:r>
              <a:r>
                <a:rPr lang="en-US" dirty="0">
                  <a:latin typeface="+mn-lt"/>
                  <a:ea typeface="+mn-ea"/>
                  <a:cs typeface="+mn-cs"/>
                </a:rPr>
                <a:t>	       10</a:t>
              </a:r>
              <a:r>
                <a:rPr lang="en-US" baseline="30000" dirty="0">
                  <a:latin typeface="+mn-lt"/>
                  <a:ea typeface="+mn-ea"/>
                  <a:cs typeface="+mn-cs"/>
                </a:rPr>
                <a:t>7</a:t>
              </a:r>
              <a:r>
                <a:rPr lang="en-US" dirty="0">
                  <a:latin typeface="+mn-lt"/>
                  <a:ea typeface="+mn-ea"/>
                  <a:cs typeface="+mn-cs"/>
                </a:rPr>
                <a:t>	     10</a:t>
              </a:r>
              <a:r>
                <a:rPr lang="en-US" baseline="30000" dirty="0">
                  <a:latin typeface="+mn-lt"/>
                  <a:ea typeface="+mn-ea"/>
                  <a:cs typeface="+mn-cs"/>
                </a:rPr>
                <a:t>8</a:t>
              </a:r>
              <a:r>
                <a:rPr lang="en-US" dirty="0">
                  <a:latin typeface="+mn-lt"/>
                  <a:ea typeface="+mn-ea"/>
                  <a:cs typeface="+mn-cs"/>
                </a:rPr>
                <a:t>	  10</a:t>
              </a:r>
              <a:r>
                <a:rPr lang="en-US" baseline="30000" dirty="0">
                  <a:latin typeface="+mn-lt"/>
                  <a:ea typeface="+mn-ea"/>
                  <a:cs typeface="+mn-cs"/>
                </a:rPr>
                <a:t>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aseline="30000" dirty="0">
                <a:latin typeface="+mn-lt"/>
                <a:ea typeface="+mn-ea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aseline="30000" dirty="0">
                  <a:latin typeface="+mn-lt"/>
                  <a:ea typeface="+mn-ea"/>
                  <a:cs typeface="+mn-cs"/>
                </a:rPr>
                <a:t>								CFU</a:t>
              </a:r>
            </a:p>
          </p:txBody>
        </p:sp>
        <p:sp>
          <p:nvSpPr>
            <p:cNvPr id="13317" name="TextBox 5"/>
            <p:cNvSpPr txBox="1">
              <a:spLocks noChangeArrowheads="1"/>
            </p:cNvSpPr>
            <p:nvPr/>
          </p:nvSpPr>
          <p:spPr bwMode="auto">
            <a:xfrm>
              <a:off x="64790" y="2539765"/>
              <a:ext cx="415498" cy="120032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 I</a:t>
              </a:r>
            </a:p>
            <a:p>
              <a:r>
                <a:rPr lang="en-US">
                  <a:latin typeface="Calibri" charset="0"/>
                </a:rPr>
                <a:t>__</a:t>
              </a:r>
            </a:p>
            <a:p>
              <a:endParaRPr lang="en-US">
                <a:latin typeface="Calibri" charset="0"/>
              </a:endParaRPr>
            </a:p>
            <a:p>
              <a:r>
                <a:rPr lang="en-US">
                  <a:latin typeface="Calibri" charset="0"/>
                </a:rPr>
                <a:t> I</a:t>
              </a:r>
              <a:r>
                <a:rPr lang="en-US" baseline="-25000">
                  <a:latin typeface="Calibri" charset="0"/>
                </a:rPr>
                <a:t>0</a:t>
              </a:r>
            </a:p>
          </p:txBody>
        </p:sp>
      </p:grpSp>
      <p:sp>
        <p:nvSpPr>
          <p:cNvPr id="6" name="Oval 5"/>
          <p:cNvSpPr/>
          <p:nvPr/>
        </p:nvSpPr>
        <p:spPr>
          <a:xfrm rot="19796226">
            <a:off x="1282715" y="4273806"/>
            <a:ext cx="2392508" cy="967583"/>
          </a:xfrm>
          <a:prstGeom prst="ellipse">
            <a:avLst/>
          </a:prstGeom>
          <a:noFill/>
          <a:ln w="3175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69366" y="607452"/>
          <a:ext cx="7993018" cy="5549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 bwMode="auto">
          <a:xfrm>
            <a:off x="469367" y="5654961"/>
            <a:ext cx="7993018" cy="738664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        </a:t>
            </a:r>
            <a:r>
              <a:rPr lang="en-US" dirty="0" smtClean="0">
                <a:latin typeface="+mn-lt"/>
                <a:ea typeface="+mn-ea"/>
                <a:cs typeface="+mn-cs"/>
              </a:rPr>
              <a:t>        Blank  100  1000</a:t>
            </a:r>
            <a:r>
              <a:rPr lang="en-US" baseline="30000" dirty="0" smtClean="0">
                <a:latin typeface="+mn-lt"/>
                <a:ea typeface="+mn-ea"/>
                <a:cs typeface="+mn-cs"/>
              </a:rPr>
              <a:t> </a:t>
            </a:r>
            <a:r>
              <a:rPr lang="en-US" dirty="0" smtClean="0">
                <a:latin typeface="+mn-lt"/>
                <a:ea typeface="+mn-ea"/>
                <a:cs typeface="+mn-cs"/>
              </a:rPr>
              <a:t>   10</a:t>
            </a:r>
            <a:r>
              <a:rPr lang="en-US" baseline="30000" dirty="0" smtClean="0">
                <a:latin typeface="+mn-lt"/>
                <a:ea typeface="+mn-ea"/>
                <a:cs typeface="+mn-cs"/>
              </a:rPr>
              <a:t>4</a:t>
            </a:r>
            <a:r>
              <a:rPr lang="en-US" dirty="0" smtClean="0">
                <a:latin typeface="+mn-lt"/>
                <a:ea typeface="+mn-ea"/>
                <a:cs typeface="+mn-cs"/>
              </a:rPr>
              <a:t>      10</a:t>
            </a:r>
            <a:r>
              <a:rPr lang="en-US" baseline="30000" dirty="0" smtClean="0">
                <a:latin typeface="+mn-lt"/>
                <a:ea typeface="+mn-ea"/>
                <a:cs typeface="+mn-cs"/>
              </a:rPr>
              <a:t>5</a:t>
            </a:r>
            <a:r>
              <a:rPr lang="en-US" dirty="0" smtClean="0">
                <a:latin typeface="+mn-lt"/>
                <a:ea typeface="+mn-ea"/>
                <a:cs typeface="+mn-cs"/>
              </a:rPr>
              <a:t>	10</a:t>
            </a:r>
            <a:r>
              <a:rPr lang="en-US" baseline="30000" dirty="0" smtClean="0">
                <a:latin typeface="+mn-lt"/>
                <a:ea typeface="+mn-ea"/>
                <a:cs typeface="+mn-cs"/>
              </a:rPr>
              <a:t>6</a:t>
            </a:r>
            <a:r>
              <a:rPr lang="en-US" dirty="0">
                <a:latin typeface="+mn-lt"/>
                <a:ea typeface="+mn-ea"/>
                <a:cs typeface="+mn-cs"/>
              </a:rPr>
              <a:t>	</a:t>
            </a:r>
            <a:r>
              <a:rPr lang="en-US" dirty="0" smtClean="0">
                <a:latin typeface="+mn-lt"/>
                <a:ea typeface="+mn-ea"/>
                <a:cs typeface="+mn-cs"/>
              </a:rPr>
              <a:t>  </a:t>
            </a:r>
            <a:r>
              <a:rPr lang="en-US" dirty="0">
                <a:latin typeface="+mn-lt"/>
                <a:ea typeface="+mn-ea"/>
                <a:cs typeface="+mn-cs"/>
              </a:rPr>
              <a:t>10</a:t>
            </a:r>
            <a:r>
              <a:rPr lang="en-US" baseline="30000" dirty="0">
                <a:latin typeface="+mn-lt"/>
                <a:ea typeface="+mn-ea"/>
                <a:cs typeface="+mn-cs"/>
              </a:rPr>
              <a:t>7</a:t>
            </a:r>
            <a:r>
              <a:rPr lang="en-US" dirty="0" smtClean="0">
                <a:latin typeface="+mn-lt"/>
                <a:ea typeface="+mn-ea"/>
                <a:cs typeface="+mn-cs"/>
              </a:rPr>
              <a:t>	   10</a:t>
            </a:r>
            <a:r>
              <a:rPr lang="en-US" baseline="30000" dirty="0" smtClean="0">
                <a:latin typeface="+mn-lt"/>
                <a:ea typeface="+mn-ea"/>
                <a:cs typeface="+mn-cs"/>
              </a:rPr>
              <a:t>8</a:t>
            </a:r>
            <a:r>
              <a:rPr lang="en-US" dirty="0" smtClean="0">
                <a:latin typeface="+mn-lt"/>
                <a:ea typeface="+mn-ea"/>
                <a:cs typeface="+mn-cs"/>
              </a:rPr>
              <a:t>	   10</a:t>
            </a:r>
            <a:r>
              <a:rPr lang="en-US" baseline="30000" dirty="0" smtClean="0">
                <a:latin typeface="+mn-lt"/>
                <a:ea typeface="+mn-ea"/>
                <a:cs typeface="+mn-cs"/>
              </a:rPr>
              <a:t>9   </a:t>
            </a:r>
            <a:r>
              <a:rPr lang="en-US" dirty="0" smtClean="0">
                <a:latin typeface="+mn-lt"/>
                <a:ea typeface="+mn-ea"/>
                <a:cs typeface="+mn-cs"/>
              </a:rPr>
              <a:t> 10</a:t>
            </a:r>
            <a:r>
              <a:rPr lang="en-US" baseline="30000" dirty="0" smtClean="0">
                <a:latin typeface="+mn-lt"/>
                <a:ea typeface="+mn-ea"/>
                <a:cs typeface="+mn-cs"/>
              </a:rPr>
              <a:t>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300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30000" dirty="0">
                <a:latin typeface="+mn-lt"/>
                <a:ea typeface="+mn-ea"/>
                <a:cs typeface="+mn-cs"/>
              </a:rPr>
              <a:t>								CFU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1203337" y="2859570"/>
            <a:ext cx="3018775" cy="36933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Normalized Intensity Readings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37812" y="243312"/>
            <a:ext cx="6737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Chip-on-a-lab Data for 50% standard concentration with 920nm beads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1974609">
            <a:off x="1897265" y="999388"/>
            <a:ext cx="2000634" cy="5017034"/>
          </a:xfrm>
          <a:prstGeom prst="ellipse">
            <a:avLst/>
          </a:prstGeom>
          <a:noFill/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Reconstructing the Prototype device</a:t>
            </a:r>
          </a:p>
          <a:p>
            <a:endParaRPr lang="en-US" dirty="0" smtClean="0"/>
          </a:p>
          <a:p>
            <a:r>
              <a:rPr lang="en-US" dirty="0" smtClean="0"/>
              <a:t>Test other vegetables</a:t>
            </a:r>
          </a:p>
          <a:p>
            <a:endParaRPr lang="en-US" dirty="0" smtClean="0"/>
          </a:p>
          <a:p>
            <a:r>
              <a:rPr lang="en-US" dirty="0" err="1" smtClean="0"/>
              <a:t>microfluidic</a:t>
            </a:r>
            <a:r>
              <a:rPr lang="en-US" dirty="0" smtClean="0"/>
              <a:t> device.</a:t>
            </a:r>
          </a:p>
          <a:p>
            <a:endParaRPr lang="en-US" dirty="0" smtClean="0"/>
          </a:p>
          <a:p>
            <a:r>
              <a:rPr lang="en-US" dirty="0" smtClean="0"/>
              <a:t>Optimize particle size and concentration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Acknowledgements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482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</a:pPr>
            <a:r>
              <a:rPr lang="en-US" sz="2800" dirty="0"/>
              <a:t>Special thanks to</a:t>
            </a:r>
            <a:r>
              <a:rPr lang="en-US" sz="2800" dirty="0" smtClean="0"/>
              <a:t>:</a:t>
            </a:r>
          </a:p>
          <a:p>
            <a:pPr lvl="1">
              <a:spcBef>
                <a:spcPct val="0"/>
              </a:spcBef>
            </a:pPr>
            <a:r>
              <a:rPr lang="en-US" sz="2400" dirty="0" smtClean="0"/>
              <a:t>David You</a:t>
            </a:r>
          </a:p>
          <a:p>
            <a:pPr lvl="1">
              <a:spcBef>
                <a:spcPct val="0"/>
              </a:spcBef>
            </a:pPr>
            <a:r>
              <a:rPr lang="en-US" sz="2400" dirty="0" err="1" smtClean="0"/>
              <a:t>Jeong-Yeol</a:t>
            </a:r>
            <a:r>
              <a:rPr lang="en-US" sz="2400" dirty="0" smtClean="0"/>
              <a:t> Yoon</a:t>
            </a:r>
          </a:p>
          <a:p>
            <a:pPr lvl="1">
              <a:spcBef>
                <a:spcPct val="0"/>
              </a:spcBef>
            </a:pPr>
            <a:r>
              <a:rPr lang="en-US" sz="2400" dirty="0" smtClean="0"/>
              <a:t>Brian </a:t>
            </a:r>
            <a:r>
              <a:rPr lang="en-US" sz="2400" dirty="0" err="1" smtClean="0"/>
              <a:t>Heinze</a:t>
            </a:r>
            <a:endParaRPr lang="en-US" sz="2400" dirty="0" smtClean="0"/>
          </a:p>
          <a:p>
            <a:pPr lvl="1">
              <a:spcBef>
                <a:spcPct val="0"/>
              </a:spcBef>
            </a:pPr>
            <a:r>
              <a:rPr lang="en-US" sz="2400" dirty="0" err="1" smtClean="0"/>
              <a:t>Phat</a:t>
            </a:r>
            <a:r>
              <a:rPr lang="en-US" sz="2400" dirty="0" smtClean="0"/>
              <a:t> Tran</a:t>
            </a:r>
          </a:p>
          <a:p>
            <a:pPr lvl="1">
              <a:spcBef>
                <a:spcPct val="0"/>
              </a:spcBef>
            </a:pPr>
            <a:r>
              <a:rPr lang="en-US" sz="2400" dirty="0" smtClean="0"/>
              <a:t>Jin</a:t>
            </a:r>
            <a:r>
              <a:rPr lang="en-US" sz="2400" dirty="0"/>
              <a:t>-</a:t>
            </a:r>
            <a:r>
              <a:rPr lang="en-US" sz="2400" dirty="0" err="1"/>
              <a:t>hee</a:t>
            </a:r>
            <a:r>
              <a:rPr lang="en-US" sz="2400" dirty="0"/>
              <a:t> Han (UC </a:t>
            </a:r>
            <a:r>
              <a:rPr lang="en-US" sz="2400" dirty="0" err="1" smtClean="0"/>
              <a:t>Davism</a:t>
            </a:r>
            <a:r>
              <a:rPr lang="en-US" sz="2400" dirty="0" smtClean="0"/>
              <a:t>)</a:t>
            </a:r>
            <a:endParaRPr lang="en-US" sz="2400" dirty="0"/>
          </a:p>
          <a:p>
            <a:pPr lvl="1">
              <a:spcBef>
                <a:spcPct val="0"/>
              </a:spcBef>
            </a:pPr>
            <a:r>
              <a:rPr lang="en-US" sz="2400" dirty="0"/>
              <a:t>Lonnie Lucas (</a:t>
            </a:r>
            <a:r>
              <a:rPr lang="en-US" sz="2400" dirty="0" err="1"/>
              <a:t>Arete</a:t>
            </a:r>
            <a:r>
              <a:rPr lang="en-US" sz="2400" dirty="0"/>
              <a:t>, Inc.)</a:t>
            </a:r>
          </a:p>
          <a:p>
            <a:pPr lvl="1">
              <a:spcBef>
                <a:spcPct val="0"/>
              </a:spcBef>
            </a:pPr>
            <a:r>
              <a:rPr lang="en-US" sz="2400" dirty="0"/>
              <a:t>Austin </a:t>
            </a:r>
            <a:r>
              <a:rPr lang="en-US" sz="2400" dirty="0" err="1"/>
              <a:t>Folley</a:t>
            </a:r>
            <a:r>
              <a:rPr lang="en-US" sz="2400" dirty="0"/>
              <a:t> (Ohio State Med)</a:t>
            </a:r>
          </a:p>
          <a:p>
            <a:pPr lvl="1">
              <a:spcBef>
                <a:spcPct val="0"/>
              </a:spcBef>
            </a:pPr>
            <a:r>
              <a:rPr lang="en-US" sz="2400" dirty="0"/>
              <a:t>Emma </a:t>
            </a:r>
            <a:r>
              <a:rPr lang="en-US" sz="2400" dirty="0" err="1"/>
              <a:t>Setterington</a:t>
            </a:r>
            <a:r>
              <a:rPr lang="en-US" sz="2400" dirty="0"/>
              <a:t> (U of Michigan)</a:t>
            </a:r>
          </a:p>
          <a:p>
            <a:pPr lvl="1">
              <a:spcBef>
                <a:spcPct val="0"/>
              </a:spcBef>
              <a:buFont typeface="Wingdings 2" charset="2"/>
              <a:buNone/>
            </a:pPr>
            <a:endParaRPr lang="en-US" sz="1600" dirty="0"/>
          </a:p>
          <a:p>
            <a:pPr>
              <a:spcBef>
                <a:spcPct val="0"/>
              </a:spcBef>
            </a:pPr>
            <a:r>
              <a:rPr lang="en-US" sz="2800" dirty="0"/>
              <a:t>This work was supported by:</a:t>
            </a:r>
          </a:p>
          <a:p>
            <a:pPr lvl="1">
              <a:spcBef>
                <a:spcPct val="0"/>
              </a:spcBef>
            </a:pPr>
            <a:r>
              <a:rPr lang="en-US" sz="2400" dirty="0" smtClean="0"/>
              <a:t>NVQRS</a:t>
            </a:r>
          </a:p>
          <a:p>
            <a:pPr lvl="1">
              <a:spcBef>
                <a:spcPct val="0"/>
              </a:spcBef>
            </a:pPr>
            <a:r>
              <a:rPr lang="en-US" sz="2400" dirty="0" smtClean="0"/>
              <a:t>Desert Tech</a:t>
            </a:r>
          </a:p>
          <a:p>
            <a:pPr lvl="1"/>
            <a:endParaRPr lang="en-US" sz="2100" dirty="0"/>
          </a:p>
          <a:p>
            <a:pPr lvl="1">
              <a:spcBef>
                <a:spcPct val="0"/>
              </a:spcBef>
            </a:pPr>
            <a:endParaRPr lang="en-US" sz="2000" dirty="0"/>
          </a:p>
          <a:p>
            <a:pPr lvl="2">
              <a:spcBef>
                <a:spcPct val="0"/>
              </a:spcBef>
            </a:pPr>
            <a:endParaRPr lang="en-US" dirty="0"/>
          </a:p>
          <a:p>
            <a:pPr lvl="1"/>
            <a:endParaRPr lang="en-US" sz="2400" dirty="0"/>
          </a:p>
        </p:txBody>
      </p:sp>
      <p:sp>
        <p:nvSpPr>
          <p:cNvPr id="348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>
              <a:latin typeface="Franklin Gothic Boo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-265185"/>
            <a:ext cx="7581901" cy="16539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Introduction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>
          <a:xfrm>
            <a:off x="779462" y="1076848"/>
            <a:ext cx="7581901" cy="3953436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sz="2800" i="1" dirty="0"/>
              <a:t>Escherichia coli </a:t>
            </a:r>
            <a:r>
              <a:rPr lang="en-US" sz="2800" dirty="0"/>
              <a:t>is a leading cause of food-borne disease.</a:t>
            </a:r>
          </a:p>
          <a:p>
            <a:pPr>
              <a:spcBef>
                <a:spcPct val="0"/>
              </a:spcBef>
            </a:pPr>
            <a:r>
              <a:rPr lang="en-US" sz="2800" dirty="0"/>
              <a:t>Outbreaks of Escherichia coli O157:H7 is prevalent</a:t>
            </a:r>
          </a:p>
          <a:p>
            <a:pPr lvl="1">
              <a:spcBef>
                <a:spcPct val="0"/>
              </a:spcBef>
            </a:pPr>
            <a:r>
              <a:rPr lang="en-US" sz="2400" dirty="0"/>
              <a:t>2006: </a:t>
            </a:r>
            <a:r>
              <a:rPr lang="en-US" sz="2400" i="1" dirty="0"/>
              <a:t>E. coli</a:t>
            </a:r>
            <a:r>
              <a:rPr lang="en-US" sz="2400" dirty="0"/>
              <a:t> found in Dole bagged fresh spinach; 200 illnesses and 3 deaths.</a:t>
            </a:r>
          </a:p>
          <a:p>
            <a:pPr lvl="1">
              <a:spcBef>
                <a:spcPct val="0"/>
              </a:spcBef>
            </a:pPr>
            <a:r>
              <a:rPr lang="en-US" sz="2400" dirty="0"/>
              <a:t>2006: </a:t>
            </a:r>
            <a:r>
              <a:rPr lang="en-US" sz="2400" i="1" dirty="0"/>
              <a:t>E. coli </a:t>
            </a:r>
            <a:r>
              <a:rPr lang="en-US" sz="2400" dirty="0"/>
              <a:t>found in Taco Bell lettuce; 53 hospitalized.</a:t>
            </a:r>
          </a:p>
          <a:p>
            <a:pPr lvl="1">
              <a:spcBef>
                <a:spcPct val="0"/>
              </a:spcBef>
            </a:pPr>
            <a:r>
              <a:rPr lang="en-US" sz="2400" dirty="0"/>
              <a:t>2008: </a:t>
            </a:r>
            <a:r>
              <a:rPr lang="en-US" sz="2400" i="1" dirty="0"/>
              <a:t>E. coli</a:t>
            </a:r>
            <a:r>
              <a:rPr lang="en-US" sz="2400" dirty="0"/>
              <a:t> outbreak in Michigan in iceberg lettuce from California; 36 illnesses</a:t>
            </a:r>
            <a:endParaRPr lang="en-US" dirty="0"/>
          </a:p>
          <a:p>
            <a:endParaRPr lang="en-US" dirty="0"/>
          </a:p>
        </p:txBody>
      </p:sp>
      <p:pic>
        <p:nvPicPr>
          <p:cNvPr id="11269" name="Picture 3" descr="C:\Documents and Settings\David\Desktop\IBE Presentation\tacobe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4646613"/>
            <a:ext cx="18049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 descr="C:\Documents and Settings\David\Desktop\IBE Presentation\lettu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522788"/>
            <a:ext cx="2133600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 descr="C:\Documents and Settings\David\Desktop\IBE Presentation\spinach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419600"/>
            <a:ext cx="17399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-314829"/>
            <a:ext cx="7581901" cy="16539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Current Methods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3316" name="Content Placeholder 2"/>
          <p:cNvSpPr>
            <a:spLocks noGrp="1"/>
          </p:cNvSpPr>
          <p:nvPr>
            <p:ph idx="1"/>
          </p:nvPr>
        </p:nvSpPr>
        <p:spPr>
          <a:xfrm>
            <a:off x="779462" y="1063046"/>
            <a:ext cx="7581901" cy="3953436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/>
              <a:t>Conventional culturing and colony counting </a:t>
            </a:r>
          </a:p>
          <a:p>
            <a:pPr lvl="1">
              <a:spcBef>
                <a:spcPct val="0"/>
              </a:spcBef>
            </a:pPr>
            <a:r>
              <a:rPr lang="en-US" sz="2000" dirty="0"/>
              <a:t>Requires days for culturing and skilled </a:t>
            </a:r>
            <a:r>
              <a:rPr lang="en-US" sz="2000" dirty="0" err="1"/>
              <a:t>personel</a:t>
            </a:r>
            <a:r>
              <a:rPr lang="en-US" sz="2000" dirty="0"/>
              <a:t>.</a:t>
            </a:r>
          </a:p>
          <a:p>
            <a:pPr>
              <a:spcBef>
                <a:spcPct val="0"/>
              </a:spcBef>
            </a:pPr>
            <a:r>
              <a:rPr lang="en-US" sz="2400" dirty="0"/>
              <a:t>Enzyme-linked </a:t>
            </a:r>
            <a:r>
              <a:rPr lang="en-US" sz="2400" dirty="0" err="1"/>
              <a:t>immunosorbent</a:t>
            </a:r>
            <a:r>
              <a:rPr lang="en-US" sz="2400" dirty="0"/>
              <a:t> assay (ELISA)</a:t>
            </a:r>
          </a:p>
          <a:p>
            <a:pPr lvl="1">
              <a:spcBef>
                <a:spcPct val="0"/>
              </a:spcBef>
            </a:pPr>
            <a:r>
              <a:rPr lang="en-US" sz="2000" dirty="0"/>
              <a:t>Requires multiple steps of reagent addition and rinsing.  Too complex to use in the field.</a:t>
            </a:r>
          </a:p>
          <a:p>
            <a:pPr>
              <a:spcBef>
                <a:spcPct val="0"/>
              </a:spcBef>
            </a:pPr>
            <a:r>
              <a:rPr lang="en-US" sz="2400" dirty="0"/>
              <a:t>Polymerase chain reaction (PCR)</a:t>
            </a:r>
          </a:p>
          <a:p>
            <a:pPr lvl="1">
              <a:spcBef>
                <a:spcPct val="0"/>
              </a:spcBef>
            </a:pPr>
            <a:r>
              <a:rPr lang="en-US" sz="2000" dirty="0"/>
              <a:t>Requires pre-designed primers.</a:t>
            </a:r>
          </a:p>
        </p:txBody>
      </p:sp>
      <p:pic>
        <p:nvPicPr>
          <p:cNvPr id="13317" name="Picture 4" descr="BVDV PC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7625" y="3276600"/>
            <a:ext cx="3635375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2075" y="4114800"/>
            <a:ext cx="24479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65" y="-24850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Background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2318549"/>
            <a:ext cx="9144000" cy="1753329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sz="2800" dirty="0"/>
              <a:t>Sensing Element: </a:t>
            </a:r>
            <a:r>
              <a:rPr lang="en-US" sz="2800" dirty="0" err="1"/>
              <a:t>Immunoaffinity</a:t>
            </a:r>
            <a:endParaRPr lang="en-US" sz="2800" dirty="0"/>
          </a:p>
          <a:p>
            <a:pPr lvl="1"/>
            <a:r>
              <a:rPr lang="en-US" sz="2400" dirty="0"/>
              <a:t>Sample fluid is mixed with particle solution, and target cells are captured by antibody-antigen binding</a:t>
            </a:r>
          </a:p>
          <a:p>
            <a:pPr lvl="1"/>
            <a:r>
              <a:rPr lang="en-US" sz="2400" dirty="0"/>
              <a:t>This causes particles to adhere together in clumps</a:t>
            </a:r>
          </a:p>
          <a:p>
            <a:pPr lvl="1"/>
            <a:endParaRPr lang="en-US" sz="2400" dirty="0"/>
          </a:p>
        </p:txBody>
      </p:sp>
      <p:pic>
        <p:nvPicPr>
          <p:cNvPr id="15365" name="Picture 2" descr="C:\Documents and Settings\David\Desktop\IBE Presentation\conjugatedpartic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1901" y="976508"/>
            <a:ext cx="5899122" cy="134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David\Desktop\IBE Presentation\agglutin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053" y="4071879"/>
            <a:ext cx="7696200" cy="236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Background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458200" cy="452596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/>
              <a:t>Transducing Element: Light Scattering</a:t>
            </a:r>
          </a:p>
          <a:p>
            <a:r>
              <a:rPr lang="en-US" sz="2000"/>
              <a:t>A light beam focused through the solution is scattered according to particle size.</a:t>
            </a:r>
          </a:p>
          <a:p>
            <a:r>
              <a:rPr lang="en-US" sz="2000"/>
              <a:t>Light scattering is directly related to quantity of target in the sample solution.</a:t>
            </a:r>
          </a:p>
          <a:p>
            <a:pPr>
              <a:spcBef>
                <a:spcPct val="0"/>
              </a:spcBef>
            </a:pPr>
            <a:endParaRPr lang="en-US" sz="2800"/>
          </a:p>
          <a:p>
            <a:endParaRPr lang="en-US"/>
          </a:p>
        </p:txBody>
      </p:sp>
      <p:pic>
        <p:nvPicPr>
          <p:cNvPr id="17413" name="Picture 5" descr="C:\Users\nick\Desktop\Senior Design\Figures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677503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Chip-on-a-lab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1508" name="Picture 2" descr="fig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6564313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Background Summary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/>
              <a:t>Transduction method of light scattering of </a:t>
            </a:r>
            <a:r>
              <a:rPr lang="en-US" sz="2800" dirty="0" err="1"/>
              <a:t>immunoagglutinated</a:t>
            </a:r>
            <a:r>
              <a:rPr lang="en-US" sz="2800" dirty="0"/>
              <a:t> particles provides a rapid and portable solution to pathogen detection required for agriculture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/>
              <a:t>Chip-on-a-lab methodology shows high sensitivity of less than 10 </a:t>
            </a:r>
            <a:r>
              <a:rPr lang="en-US" sz="2800" dirty="0" err="1"/>
              <a:t>cfu/mL</a:t>
            </a:r>
            <a:endParaRPr lang="en-US" sz="2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/>
              <a:t>Preliminary results for differential two-well slide device show high reproducibility and sensitivity to 10</a:t>
            </a:r>
            <a:r>
              <a:rPr lang="en-US" sz="2800" baseline="30000" dirty="0"/>
              <a:t>3</a:t>
            </a:r>
            <a:r>
              <a:rPr lang="en-US" sz="2800" dirty="0"/>
              <a:t> </a:t>
            </a:r>
            <a:r>
              <a:rPr lang="en-US" sz="2800" dirty="0" err="1"/>
              <a:t>cfu/mL</a:t>
            </a:r>
            <a:endParaRPr lang="en-US" sz="2800" dirty="0"/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400" dirty="0"/>
              <a:t>Distinguishable signal at 10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cfu/mL</a:t>
            </a:r>
            <a:endParaRPr lang="en-US" sz="2400" dirty="0"/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400" dirty="0"/>
              <a:t>Unsteady voltage output due to particles entering and leaving focal region</a:t>
            </a:r>
            <a:endParaRPr lang="en-US" sz="2000" dirty="0"/>
          </a:p>
          <a:p>
            <a:pPr lvl="1">
              <a:lnSpc>
                <a:spcPct val="90000"/>
              </a:lnSpc>
            </a:pPr>
            <a:endParaRPr lang="en-US" sz="2100" dirty="0"/>
          </a:p>
          <a:p>
            <a:pPr lvl="1">
              <a:lnSpc>
                <a:spcPct val="90000"/>
              </a:lnSpc>
              <a:spcBef>
                <a:spcPct val="0"/>
              </a:spcBef>
            </a:pPr>
            <a:endParaRPr lang="en-US" sz="2000" dirty="0"/>
          </a:p>
          <a:p>
            <a:pPr lvl="2">
              <a:lnSpc>
                <a:spcPct val="90000"/>
              </a:lnSpc>
              <a:spcBef>
                <a:spcPct val="0"/>
              </a:spcBef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3277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>
              <a:latin typeface="Franklin Gothic Book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Lettuce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expanded the previous work to include testing on samples of actual lettuce.</a:t>
            </a:r>
          </a:p>
          <a:p>
            <a:r>
              <a:rPr lang="en-US" dirty="0" smtClean="0"/>
              <a:t>This was done by grinding up iceberg lettuce samples with a mortar and pestle then adding this lettuce to PBS. 2mL PBS for each gram of lettuce (wet weight).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731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1061</TotalTime>
  <Words>436</Words>
  <Application>Microsoft Office PowerPoint</Application>
  <PresentationFormat>On-screen Show (4:3)</PresentationFormat>
  <Paragraphs>80</Paragraphs>
  <Slides>16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Orbit</vt:lpstr>
      <vt:lpstr>Slide 1</vt:lpstr>
      <vt:lpstr>Introduction</vt:lpstr>
      <vt:lpstr>Current Methods</vt:lpstr>
      <vt:lpstr>Background</vt:lpstr>
      <vt:lpstr>Background</vt:lpstr>
      <vt:lpstr>Chip-on-a-lab</vt:lpstr>
      <vt:lpstr>Background Summary</vt:lpstr>
      <vt:lpstr>Using Lettuce Samples</vt:lpstr>
      <vt:lpstr>Slide 9</vt:lpstr>
      <vt:lpstr>Slide 10</vt:lpstr>
      <vt:lpstr>Slide 11</vt:lpstr>
      <vt:lpstr>Slide 12</vt:lpstr>
      <vt:lpstr>Slide 13</vt:lpstr>
      <vt:lpstr>Slide 14</vt:lpstr>
      <vt:lpstr>Future Work</vt:lpstr>
      <vt:lpstr>Acknowledgements</vt:lpstr>
    </vt:vector>
  </TitlesOfParts>
  <Company>University of Arizona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Kenneth Geshell User</dc:creator>
  <cp:lastModifiedBy>Matt</cp:lastModifiedBy>
  <cp:revision>13</cp:revision>
  <dcterms:created xsi:type="dcterms:W3CDTF">2010-04-12T17:51:22Z</dcterms:created>
  <dcterms:modified xsi:type="dcterms:W3CDTF">2010-04-13T21:15:20Z</dcterms:modified>
</cp:coreProperties>
</file>